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Default Extension="jpg" ContentType="image/jpe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22"/>
  </p:notesMasterIdLst>
  <p:handoutMasterIdLst>
    <p:handoutMasterId r:id="rId23"/>
  </p:handoutMasterIdLst>
  <p:sldIdLst>
    <p:sldId id="307" r:id="rId2"/>
    <p:sldId id="318" r:id="rId3"/>
    <p:sldId id="332" r:id="rId4"/>
    <p:sldId id="312" r:id="rId5"/>
    <p:sldId id="316" r:id="rId6"/>
    <p:sldId id="290" r:id="rId7"/>
    <p:sldId id="320" r:id="rId8"/>
    <p:sldId id="327" r:id="rId9"/>
    <p:sldId id="333" r:id="rId10"/>
    <p:sldId id="321" r:id="rId11"/>
    <p:sldId id="286" r:id="rId12"/>
    <p:sldId id="300" r:id="rId13"/>
    <p:sldId id="329" r:id="rId14"/>
    <p:sldId id="334" r:id="rId15"/>
    <p:sldId id="281" r:id="rId16"/>
    <p:sldId id="304" r:id="rId17"/>
    <p:sldId id="328" r:id="rId18"/>
    <p:sldId id="260" r:id="rId19"/>
    <p:sldId id="330" r:id="rId20"/>
    <p:sldId id="31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6E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500" autoAdjust="0"/>
    <p:restoredTop sz="94624" autoAdjust="0"/>
  </p:normalViewPr>
  <p:slideViewPr>
    <p:cSldViewPr snapToGrid="0">
      <p:cViewPr varScale="1">
        <p:scale>
          <a:sx n="64" d="100"/>
          <a:sy n="64" d="100"/>
        </p:scale>
        <p:origin x="-108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Квалификационная</a:t>
            </a:r>
            <a:r>
              <a:rPr lang="ru-RU" baseline="0" dirty="0" smtClean="0"/>
              <a:t> подготовка педагогов</a:t>
            </a:r>
            <a:endParaRPr lang="ru-RU" dirty="0"/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9D-4DAB-8C0E-D99D7DA9BFF7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9D-4DAB-8C0E-D99D7DA9BFF7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9D-4DAB-8C0E-D99D7DA9BFF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без категории</c:v>
                </c:pt>
                <c:pt idx="1">
                  <c:v>первая категория</c:v>
                </c:pt>
                <c:pt idx="2">
                  <c:v>высшая категория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B4-400C-B9A8-BC444F529D64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768916384006362"/>
          <c:y val="0.36319001036654841"/>
          <c:w val="0.27810373471854144"/>
          <c:h val="0.44545904935837038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Социальный паспорт лицея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3.8692238270642478E-2"/>
          <c:y val="0.12263728506527787"/>
          <c:w val="0.93178427237606565"/>
          <c:h val="0.5131170837109184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dLbls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опекаемые</c:v>
                </c:pt>
                <c:pt idx="1">
                  <c:v>многодетные</c:v>
                </c:pt>
                <c:pt idx="2">
                  <c:v>дети-инвалиды</c:v>
                </c:pt>
                <c:pt idx="3">
                  <c:v>неполная семья</c:v>
                </c:pt>
                <c:pt idx="4">
                  <c:v>родители-инвалиды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108</c:v>
                </c:pt>
                <c:pt idx="2">
                  <c:v>7</c:v>
                </c:pt>
                <c:pt idx="3">
                  <c:v>54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B4-400C-B9A8-BC444F529D64}"/>
            </c:ext>
          </c:extLst>
        </c:ser>
        <c:dLbls>
          <c:showVal val="1"/>
        </c:dLbls>
        <c:gapWidth val="65"/>
        <c:axId val="93818240"/>
        <c:axId val="93832320"/>
      </c:barChart>
      <c:catAx>
        <c:axId val="938182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93832320"/>
        <c:crosses val="autoZero"/>
        <c:auto val="1"/>
        <c:lblAlgn val="ctr"/>
        <c:lblOffset val="100"/>
      </c:catAx>
      <c:valAx>
        <c:axId val="93832320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extTo"/>
        <c:crossAx val="938182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lyceum95.ru/" TargetMode="External"/><Relationship Id="rId1" Type="http://schemas.openxmlformats.org/officeDocument/2006/relationships/hyperlink" Target="mailto:lyceum-95@yandex.ru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yceum95.ru/" TargetMode="External"/><Relationship Id="rId2" Type="http://schemas.openxmlformats.org/officeDocument/2006/relationships/hyperlink" Target="mailto:lyceum-95@yandex.ru" TargetMode="External"/><Relationship Id="rId1" Type="http://schemas.openxmlformats.org/officeDocument/2006/relationships/image" Target="../media/image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jpeg"/><Relationship Id="rId2" Type="http://schemas.openxmlformats.org/officeDocument/2006/relationships/image" Target="../media/image671.jpeg"/><Relationship Id="rId1" Type="http://schemas.openxmlformats.org/officeDocument/2006/relationships/image" Target="../media/image661.jpeg"/><Relationship Id="rId4" Type="http://schemas.openxmlformats.org/officeDocument/2006/relationships/image" Target="../media/image69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jpeg"/><Relationship Id="rId2" Type="http://schemas.openxmlformats.org/officeDocument/2006/relationships/image" Target="../media/image731.jpeg"/><Relationship Id="rId1" Type="http://schemas.openxmlformats.org/officeDocument/2006/relationships/image" Target="../media/image721.png"/><Relationship Id="rId6" Type="http://schemas.openxmlformats.org/officeDocument/2006/relationships/image" Target="../media/image771.jpeg"/><Relationship Id="rId5" Type="http://schemas.openxmlformats.org/officeDocument/2006/relationships/image" Target="../media/image761.jpeg"/><Relationship Id="rId4" Type="http://schemas.openxmlformats.org/officeDocument/2006/relationships/image" Target="../media/image7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4BEE6-C703-4B05-93DC-35769F84B6FE}" type="doc">
      <dgm:prSet loTypeId="urn:microsoft.com/office/officeart/2009/3/layout/SnapshotPictureList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12F971-DF3D-4BFE-B5A8-8E93B5FBFE9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Директор: Ремизова Светлана Николаевна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03278-73D5-4EB4-9364-EB1B77A258BB}" type="parTrans" cxnId="{81730869-17AB-4B11-94AB-15FF09A7E47F}">
      <dgm:prSet/>
      <dgm:spPr/>
      <dgm:t>
        <a:bodyPr/>
        <a:lstStyle/>
        <a:p>
          <a:endParaRPr lang="ru-RU"/>
        </a:p>
      </dgm:t>
    </dgm:pt>
    <dgm:pt modelId="{26CDC5D5-D7B6-449C-97B7-B19DB97CE9E5}" type="sibTrans" cxnId="{81730869-17AB-4B11-94AB-15FF09A7E47F}">
      <dgm:prSet/>
      <dgm:spPr/>
      <dgm:t>
        <a:bodyPr/>
        <a:lstStyle/>
        <a:p>
          <a:endParaRPr lang="ru-RU"/>
        </a:p>
      </dgm:t>
    </dgm:pt>
    <dgm:pt modelId="{BE9B7D03-AFB8-457F-87F7-2E37218A9BAF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195256, 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Санкт-Петербург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                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ул. Верности, д.14, 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корп.4,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литер А</a:t>
          </a: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Телефон, факс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8(812)535-17-96</a:t>
          </a:r>
        </a:p>
        <a:p>
          <a:pPr algn="ctr"/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E-mail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                            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lyceum-95@yandex.ru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 сайта: 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http://www.lyceum95.ru/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algn="l"/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A2657-D7DA-4AD9-A3F1-9B630445424D}" type="parTrans" cxnId="{C16F939A-DE30-4656-8E45-02FB8C4E303A}">
      <dgm:prSet/>
      <dgm:spPr/>
      <dgm:t>
        <a:bodyPr/>
        <a:lstStyle/>
        <a:p>
          <a:endParaRPr lang="ru-RU"/>
        </a:p>
      </dgm:t>
    </dgm:pt>
    <dgm:pt modelId="{9EAB6C1E-5D2E-4B25-94AC-688950953985}" type="sibTrans" cxnId="{C16F939A-DE30-4656-8E45-02FB8C4E303A}">
      <dgm:prSet/>
      <dgm:spPr/>
      <dgm:t>
        <a:bodyPr/>
        <a:lstStyle/>
        <a:p>
          <a:endParaRPr lang="ru-RU"/>
        </a:p>
      </dgm:t>
    </dgm:pt>
    <dgm:pt modelId="{9A6FBDCF-C697-4F53-826C-EFE1939C25A4}" type="pres">
      <dgm:prSet presAssocID="{7194BEE6-C703-4B05-93DC-35769F84B6F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E00BC2C-1363-4CDE-9D0E-760F69B9A17B}" type="pres">
      <dgm:prSet presAssocID="{DF12F971-DF3D-4BFE-B5A8-8E93B5FBFE9B}" presName="composite" presStyleCnt="0"/>
      <dgm:spPr/>
    </dgm:pt>
    <dgm:pt modelId="{D56AE3DF-B97C-4799-B41D-FB30B7A30DF9}" type="pres">
      <dgm:prSet presAssocID="{DF12F971-DF3D-4BFE-B5A8-8E93B5FBFE9B}" presName="ParentAccentShape" presStyleLbl="trBgShp" presStyleIdx="0" presStyleCnt="2"/>
      <dgm:spPr/>
    </dgm:pt>
    <dgm:pt modelId="{8C584AF6-11D1-4BC9-A1EC-3BB9D74FDAC5}" type="pres">
      <dgm:prSet presAssocID="{DF12F971-DF3D-4BFE-B5A8-8E93B5FBFE9B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3E6EF-29C1-4F05-9C64-756FC6BE2AD1}" type="pres">
      <dgm:prSet presAssocID="{DF12F971-DF3D-4BFE-B5A8-8E93B5FBFE9B}" presName="ChildText" presStyleLbl="revTx" presStyleIdx="1" presStyleCnt="2" custScaleX="114053" custLinFactNeighborX="-411" custLinFactNeighborY="-576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72D3033-1DB7-4C69-805E-E9ABA2E5CD5C}" type="pres">
      <dgm:prSet presAssocID="{DF12F971-DF3D-4BFE-B5A8-8E93B5FBFE9B}" presName="ChildAccentShape" presStyleLbl="trBgShp" presStyleIdx="1" presStyleCnt="2"/>
      <dgm:spPr/>
    </dgm:pt>
    <dgm:pt modelId="{0B68763C-B5ED-4EED-950D-DF5D4B9C09D7}" type="pres">
      <dgm:prSet presAssocID="{DF12F971-DF3D-4BFE-B5A8-8E93B5FBFE9B}" presName="Image" presStyleLbl="alignImgPlace1" presStyleIdx="0" presStyleCnt="1" custScaleX="98193" custLinFactNeighborX="114" custLinFactNeighborY="7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</dgm:ptLst>
  <dgm:cxnLst>
    <dgm:cxn modelId="{8C3D8BB1-6C29-461D-9204-9D7B1E0D3AA4}" type="presOf" srcId="{BE9B7D03-AFB8-457F-87F7-2E37218A9BAF}" destId="{6E63E6EF-29C1-4F05-9C64-756FC6BE2AD1}" srcOrd="0" destOrd="0" presId="urn:microsoft.com/office/officeart/2009/3/layout/SnapshotPictureList"/>
    <dgm:cxn modelId="{81730869-17AB-4B11-94AB-15FF09A7E47F}" srcId="{7194BEE6-C703-4B05-93DC-35769F84B6FE}" destId="{DF12F971-DF3D-4BFE-B5A8-8E93B5FBFE9B}" srcOrd="0" destOrd="0" parTransId="{FAA03278-73D5-4EB4-9364-EB1B77A258BB}" sibTransId="{26CDC5D5-D7B6-449C-97B7-B19DB97CE9E5}"/>
    <dgm:cxn modelId="{A2C18C8C-FE14-4AEE-B642-F7A785E20B46}" type="presOf" srcId="{7194BEE6-C703-4B05-93DC-35769F84B6FE}" destId="{9A6FBDCF-C697-4F53-826C-EFE1939C25A4}" srcOrd="0" destOrd="0" presId="urn:microsoft.com/office/officeart/2009/3/layout/SnapshotPictureList"/>
    <dgm:cxn modelId="{F193C748-6FCD-448D-8575-3A262CD3674B}" type="presOf" srcId="{DF12F971-DF3D-4BFE-B5A8-8E93B5FBFE9B}" destId="{8C584AF6-11D1-4BC9-A1EC-3BB9D74FDAC5}" srcOrd="0" destOrd="0" presId="urn:microsoft.com/office/officeart/2009/3/layout/SnapshotPictureList"/>
    <dgm:cxn modelId="{C16F939A-DE30-4656-8E45-02FB8C4E303A}" srcId="{DF12F971-DF3D-4BFE-B5A8-8E93B5FBFE9B}" destId="{BE9B7D03-AFB8-457F-87F7-2E37218A9BAF}" srcOrd="0" destOrd="0" parTransId="{324A2657-D7DA-4AD9-A3F1-9B630445424D}" sibTransId="{9EAB6C1E-5D2E-4B25-94AC-688950953985}"/>
    <dgm:cxn modelId="{2AA0D6DA-4DA6-4A5A-B2E2-644B1FCC0C32}" type="presParOf" srcId="{9A6FBDCF-C697-4F53-826C-EFE1939C25A4}" destId="{DE00BC2C-1363-4CDE-9D0E-760F69B9A17B}" srcOrd="0" destOrd="0" presId="urn:microsoft.com/office/officeart/2009/3/layout/SnapshotPictureList"/>
    <dgm:cxn modelId="{2578E601-815D-4391-8592-BF4EA37FC000}" type="presParOf" srcId="{DE00BC2C-1363-4CDE-9D0E-760F69B9A17B}" destId="{D56AE3DF-B97C-4799-B41D-FB30B7A30DF9}" srcOrd="0" destOrd="0" presId="urn:microsoft.com/office/officeart/2009/3/layout/SnapshotPictureList"/>
    <dgm:cxn modelId="{92A4CB02-AADB-4F18-B1E6-E94C036BEF28}" type="presParOf" srcId="{DE00BC2C-1363-4CDE-9D0E-760F69B9A17B}" destId="{8C584AF6-11D1-4BC9-A1EC-3BB9D74FDAC5}" srcOrd="1" destOrd="0" presId="urn:microsoft.com/office/officeart/2009/3/layout/SnapshotPictureList"/>
    <dgm:cxn modelId="{1D810B12-7AB5-410C-B25F-A9C69C75F37C}" type="presParOf" srcId="{DE00BC2C-1363-4CDE-9D0E-760F69B9A17B}" destId="{6E63E6EF-29C1-4F05-9C64-756FC6BE2AD1}" srcOrd="2" destOrd="0" presId="urn:microsoft.com/office/officeart/2009/3/layout/SnapshotPictureList"/>
    <dgm:cxn modelId="{B775B35B-DA83-4DBB-AA13-DEDBABEE622C}" type="presParOf" srcId="{DE00BC2C-1363-4CDE-9D0E-760F69B9A17B}" destId="{C72D3033-1DB7-4C69-805E-E9ABA2E5CD5C}" srcOrd="3" destOrd="0" presId="urn:microsoft.com/office/officeart/2009/3/layout/SnapshotPictureList"/>
    <dgm:cxn modelId="{C4A4486F-8A98-4405-A6A8-83F838E13CDC}" type="presParOf" srcId="{DE00BC2C-1363-4CDE-9D0E-760F69B9A17B}" destId="{0B68763C-B5ED-4EED-950D-DF5D4B9C09D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EFF0DB-1DCF-4EA4-BD8C-6703CFAD9FDF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FDA03A-6196-4550-BFF8-0FA692D2F8C1}" type="pres">
      <dgm:prSet presAssocID="{14EFF0DB-1DCF-4EA4-BD8C-6703CFAD9FD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5FC1AEA-EE80-4EA2-923C-4106AAC177CF}" type="presOf" srcId="{14EFF0DB-1DCF-4EA4-BD8C-6703CFAD9FDF}" destId="{20FDA03A-6196-4550-BFF8-0FA692D2F8C1}" srcOrd="0" destOrd="0" presId="urn:microsoft.com/office/officeart/2008/layout/BendingPictureBlocks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3B3E5-5DE0-46BC-B422-3A84A73536BC}" type="doc">
      <dgm:prSet loTypeId="urn:microsoft.com/office/officeart/2005/8/layout/bList2#1" loCatId="list" qsTypeId="urn:microsoft.com/office/officeart/2005/8/quickstyle/3d4" qsCatId="3D" csTypeId="urn:microsoft.com/office/officeart/2005/8/colors/colorful1#1" csCatId="colorful" phldr="1"/>
      <dgm:spPr/>
    </dgm:pt>
    <dgm:pt modelId="{9F8FDA8D-3BF7-4E81-84AA-37ACFDB61D32}">
      <dgm:prSet phldrT="[Текст]"/>
      <dgm:spPr/>
      <dgm:t>
        <a:bodyPr/>
        <a:lstStyle/>
        <a:p>
          <a:pPr algn="ctr"/>
          <a:r>
            <a:rPr lang="ru-RU" b="1" dirty="0" smtClean="0"/>
            <a:t> Лучший издательский проект </a:t>
          </a:r>
          <a:endParaRPr lang="ru-RU" b="1" dirty="0"/>
        </a:p>
      </dgm:t>
    </dgm:pt>
    <dgm:pt modelId="{5D09D5D3-79BB-459D-B191-01BE78189A1D}" type="parTrans" cxnId="{001BC447-75AA-4F00-87D4-0AC75F063C6C}">
      <dgm:prSet/>
      <dgm:spPr/>
      <dgm:t>
        <a:bodyPr/>
        <a:lstStyle/>
        <a:p>
          <a:endParaRPr lang="ru-RU"/>
        </a:p>
      </dgm:t>
    </dgm:pt>
    <dgm:pt modelId="{C5649759-B2BF-4F6C-94FB-64E23B9F37D1}" type="sibTrans" cxnId="{001BC447-75AA-4F00-87D4-0AC75F063C6C}">
      <dgm:prSet/>
      <dgm:spPr/>
      <dgm:t>
        <a:bodyPr/>
        <a:lstStyle/>
        <a:p>
          <a:endParaRPr lang="ru-RU"/>
        </a:p>
      </dgm:t>
    </dgm:pt>
    <dgm:pt modelId="{D0D4F0E6-34B1-488C-8AF8-A756D522E2A2}">
      <dgm:prSet phldrT="[Текст]"/>
      <dgm:spPr/>
      <dgm:t>
        <a:bodyPr/>
        <a:lstStyle/>
        <a:p>
          <a:pPr algn="ctr"/>
          <a:r>
            <a:rPr lang="ru-RU" b="1" dirty="0" smtClean="0"/>
            <a:t>Лучшее внеклассное мероприятие</a:t>
          </a:r>
          <a:endParaRPr lang="ru-RU" b="1" dirty="0"/>
        </a:p>
      </dgm:t>
    </dgm:pt>
    <dgm:pt modelId="{180D3CA4-9DEC-4753-B15A-B60195CE9C97}" type="parTrans" cxnId="{8B3B95EC-B7A4-4B7F-BE65-7D76AB380A3B}">
      <dgm:prSet/>
      <dgm:spPr/>
      <dgm:t>
        <a:bodyPr/>
        <a:lstStyle/>
        <a:p>
          <a:endParaRPr lang="ru-RU"/>
        </a:p>
      </dgm:t>
    </dgm:pt>
    <dgm:pt modelId="{A9C6C498-2081-4812-AE1F-ABF5D8CF5BFF}" type="sibTrans" cxnId="{8B3B95EC-B7A4-4B7F-BE65-7D76AB380A3B}">
      <dgm:prSet/>
      <dgm:spPr/>
      <dgm:t>
        <a:bodyPr/>
        <a:lstStyle/>
        <a:p>
          <a:endParaRPr lang="ru-RU"/>
        </a:p>
      </dgm:t>
    </dgm:pt>
    <dgm:pt modelId="{09775346-83A6-4DC6-98CE-08D880C3C91D}">
      <dgm:prSet phldrT="[Текст]"/>
      <dgm:spPr/>
      <dgm:t>
        <a:bodyPr/>
        <a:lstStyle/>
        <a:p>
          <a:pPr algn="ctr"/>
          <a:r>
            <a:rPr lang="ru-RU" b="1" dirty="0" smtClean="0"/>
            <a:t>Лучший издательский проект</a:t>
          </a:r>
          <a:endParaRPr lang="ru-RU" b="1" dirty="0"/>
        </a:p>
      </dgm:t>
    </dgm:pt>
    <dgm:pt modelId="{D76029A8-7A9E-4EA1-8EAD-B93B1FD0E59A}" type="sibTrans" cxnId="{B4A37B75-511C-4001-AA2C-8CAD6AF65B13}">
      <dgm:prSet/>
      <dgm:spPr/>
      <dgm:t>
        <a:bodyPr/>
        <a:lstStyle/>
        <a:p>
          <a:endParaRPr lang="ru-RU"/>
        </a:p>
      </dgm:t>
    </dgm:pt>
    <dgm:pt modelId="{34E5FD82-E3D0-48FE-860B-0BB4DD721F3E}" type="parTrans" cxnId="{B4A37B75-511C-4001-AA2C-8CAD6AF65B13}">
      <dgm:prSet/>
      <dgm:spPr/>
      <dgm:t>
        <a:bodyPr/>
        <a:lstStyle/>
        <a:p>
          <a:endParaRPr lang="ru-RU"/>
        </a:p>
      </dgm:t>
    </dgm:pt>
    <dgm:pt modelId="{3438F4CE-6854-4D3E-A704-A21F150177EC}" type="pres">
      <dgm:prSet presAssocID="{E9C3B3E5-5DE0-46BC-B422-3A84A73536BC}" presName="diagram" presStyleCnt="0">
        <dgm:presLayoutVars>
          <dgm:dir/>
          <dgm:animLvl val="lvl"/>
          <dgm:resizeHandles val="exact"/>
        </dgm:presLayoutVars>
      </dgm:prSet>
      <dgm:spPr/>
    </dgm:pt>
    <dgm:pt modelId="{8986E6E6-7405-468F-A282-E7662691A83B}" type="pres">
      <dgm:prSet presAssocID="{09775346-83A6-4DC6-98CE-08D880C3C91D}" presName="compNode" presStyleCnt="0"/>
      <dgm:spPr/>
    </dgm:pt>
    <dgm:pt modelId="{8413DDB7-C7BD-48E3-B7E0-50084B26A867}" type="pres">
      <dgm:prSet presAssocID="{09775346-83A6-4DC6-98CE-08D880C3C91D}" presName="childRect" presStyleLbl="bgAcc1" presStyleIdx="0" presStyleCnt="3" custScaleX="114848" custScaleY="243896" custLinFactNeighborX="311" custLinFactNeighborY="414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7214F0F-DFAE-4865-A706-7F81B28507CD}" type="pres">
      <dgm:prSet presAssocID="{09775346-83A6-4DC6-98CE-08D880C3C91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01030-1B1F-4EF1-BA80-57BEDB494F3F}" type="pres">
      <dgm:prSet presAssocID="{09775346-83A6-4DC6-98CE-08D880C3C91D}" presName="parentRect" presStyleLbl="alignNode1" presStyleIdx="0" presStyleCnt="3" custScaleY="62059" custLinFactY="15555" custLinFactNeighborX="-6561" custLinFactNeighborY="100000"/>
      <dgm:spPr/>
      <dgm:t>
        <a:bodyPr/>
        <a:lstStyle/>
        <a:p>
          <a:endParaRPr lang="ru-RU"/>
        </a:p>
      </dgm:t>
    </dgm:pt>
    <dgm:pt modelId="{1AA4D6B3-F733-4EE1-BF56-4325F4573CCF}" type="pres">
      <dgm:prSet presAssocID="{09775346-83A6-4DC6-98CE-08D880C3C91D}" presName="adorn" presStyleLbl="fgAccFollowNode1" presStyleIdx="0" presStyleCnt="3" custScaleX="154850" custScaleY="148273" custLinFactNeighborX="9896" custLinFactNeighborY="3166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328E41F1-0157-4D14-9BB5-34F0B63326FD}" type="pres">
      <dgm:prSet presAssocID="{D76029A8-7A9E-4EA1-8EAD-B93B1FD0E59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4503736-1F79-4C85-A73D-96C847FE2073}" type="pres">
      <dgm:prSet presAssocID="{9F8FDA8D-3BF7-4E81-84AA-37ACFDB61D32}" presName="compNode" presStyleCnt="0"/>
      <dgm:spPr/>
    </dgm:pt>
    <dgm:pt modelId="{0F09B3A8-A25D-47AF-9486-44CDC7FE60FD}" type="pres">
      <dgm:prSet presAssocID="{9F8FDA8D-3BF7-4E81-84AA-37ACFDB61D32}" presName="childRect" presStyleLbl="bgAcc1" presStyleIdx="1" presStyleCnt="3" custScaleX="122436" custScaleY="244290" custLinFactNeighborX="298" custLinFactNeighborY="178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CC25ADD-6546-4A34-B70A-30E768753AD2}" type="pres">
      <dgm:prSet presAssocID="{9F8FDA8D-3BF7-4E81-84AA-37ACFDB61D3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07279-5915-430B-BC26-6C88CF2AD628}" type="pres">
      <dgm:prSet presAssocID="{9F8FDA8D-3BF7-4E81-84AA-37ACFDB61D32}" presName="parentRect" presStyleLbl="alignNode1" presStyleIdx="1" presStyleCnt="3" custScaleY="63683" custLinFactNeighborX="-11770" custLinFactNeighborY="91584"/>
      <dgm:spPr/>
      <dgm:t>
        <a:bodyPr/>
        <a:lstStyle/>
        <a:p>
          <a:endParaRPr lang="ru-RU"/>
        </a:p>
      </dgm:t>
    </dgm:pt>
    <dgm:pt modelId="{315AE4E7-96BC-4D7D-B3CA-971D20F19E63}" type="pres">
      <dgm:prSet presAssocID="{9F8FDA8D-3BF7-4E81-84AA-37ACFDB61D32}" presName="adorn" presStyleLbl="fgAccFollowNode1" presStyleIdx="1" presStyleCnt="3" custScaleX="148658" custScaleY="141634" custLinFactNeighborX="7917" custLinFactNeighborY="2972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2F8FFC8D-BEEE-4E6A-B29A-1AB80A6731E2}" type="pres">
      <dgm:prSet presAssocID="{C5649759-B2BF-4F6C-94FB-64E23B9F37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5A58B6-7ED8-4F86-B151-1E490F130D37}" type="pres">
      <dgm:prSet presAssocID="{D0D4F0E6-34B1-488C-8AF8-A756D522E2A2}" presName="compNode" presStyleCnt="0"/>
      <dgm:spPr/>
    </dgm:pt>
    <dgm:pt modelId="{7341E327-9CA1-4D6D-8EDE-D4983640DF5C}" type="pres">
      <dgm:prSet presAssocID="{D0D4F0E6-34B1-488C-8AF8-A756D522E2A2}" presName="childRect" presStyleLbl="bgAcc1" presStyleIdx="2" presStyleCnt="3" custScaleX="115307" custScaleY="242819" custLinFactNeighborX="5358" custLinFactNeighborY="122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B8206C-8ED8-4794-B3A2-F030ED2AD259}" type="pres">
      <dgm:prSet presAssocID="{D0D4F0E6-34B1-488C-8AF8-A756D522E2A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DFAA6-83B6-4AC0-B67C-0EF7EA87D008}" type="pres">
      <dgm:prSet presAssocID="{D0D4F0E6-34B1-488C-8AF8-A756D522E2A2}" presName="parentRect" presStyleLbl="alignNode1" presStyleIdx="2" presStyleCnt="3" custScaleY="69779" custLinFactNeighborX="-3031" custLinFactNeighborY="93978"/>
      <dgm:spPr/>
      <dgm:t>
        <a:bodyPr/>
        <a:lstStyle/>
        <a:p>
          <a:endParaRPr lang="ru-RU"/>
        </a:p>
      </dgm:t>
    </dgm:pt>
    <dgm:pt modelId="{16B44316-0CC1-4BB2-B507-4AF8AC83BA62}" type="pres">
      <dgm:prSet presAssocID="{D0D4F0E6-34B1-488C-8AF8-A756D522E2A2}" presName="adorn" presStyleLbl="fgAccFollowNode1" presStyleIdx="2" presStyleCnt="3" custScaleX="147916" custScaleY="141845" custLinFactNeighborX="32799" custLinFactNeighborY="5526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8B3B95EC-B7A4-4B7F-BE65-7D76AB380A3B}" srcId="{E9C3B3E5-5DE0-46BC-B422-3A84A73536BC}" destId="{D0D4F0E6-34B1-488C-8AF8-A756D522E2A2}" srcOrd="2" destOrd="0" parTransId="{180D3CA4-9DEC-4753-B15A-B60195CE9C97}" sibTransId="{A9C6C498-2081-4812-AE1F-ABF5D8CF5BFF}"/>
    <dgm:cxn modelId="{0AD6377D-5242-4771-A4FC-7FBAD8DEE520}" type="presOf" srcId="{9F8FDA8D-3BF7-4E81-84AA-37ACFDB61D32}" destId="{7CC25ADD-6546-4A34-B70A-30E768753AD2}" srcOrd="0" destOrd="0" presId="urn:microsoft.com/office/officeart/2005/8/layout/bList2#1"/>
    <dgm:cxn modelId="{098B8322-99A9-4685-B575-2CF18801F6B0}" type="presOf" srcId="{E9C3B3E5-5DE0-46BC-B422-3A84A73536BC}" destId="{3438F4CE-6854-4D3E-A704-A21F150177EC}" srcOrd="0" destOrd="0" presId="urn:microsoft.com/office/officeart/2005/8/layout/bList2#1"/>
    <dgm:cxn modelId="{001BC447-75AA-4F00-87D4-0AC75F063C6C}" srcId="{E9C3B3E5-5DE0-46BC-B422-3A84A73536BC}" destId="{9F8FDA8D-3BF7-4E81-84AA-37ACFDB61D32}" srcOrd="1" destOrd="0" parTransId="{5D09D5D3-79BB-459D-B191-01BE78189A1D}" sibTransId="{C5649759-B2BF-4F6C-94FB-64E23B9F37D1}"/>
    <dgm:cxn modelId="{4E78B130-B708-475B-B4BB-9EED21AD0CFB}" type="presOf" srcId="{9F8FDA8D-3BF7-4E81-84AA-37ACFDB61D32}" destId="{0C807279-5915-430B-BC26-6C88CF2AD628}" srcOrd="1" destOrd="0" presId="urn:microsoft.com/office/officeart/2005/8/layout/bList2#1"/>
    <dgm:cxn modelId="{DEE4CB34-3E0B-460B-BE72-2BD3A5CE7F34}" type="presOf" srcId="{C5649759-B2BF-4F6C-94FB-64E23B9F37D1}" destId="{2F8FFC8D-BEEE-4E6A-B29A-1AB80A6731E2}" srcOrd="0" destOrd="0" presId="urn:microsoft.com/office/officeart/2005/8/layout/bList2#1"/>
    <dgm:cxn modelId="{B4A37B75-511C-4001-AA2C-8CAD6AF65B13}" srcId="{E9C3B3E5-5DE0-46BC-B422-3A84A73536BC}" destId="{09775346-83A6-4DC6-98CE-08D880C3C91D}" srcOrd="0" destOrd="0" parTransId="{34E5FD82-E3D0-48FE-860B-0BB4DD721F3E}" sibTransId="{D76029A8-7A9E-4EA1-8EAD-B93B1FD0E59A}"/>
    <dgm:cxn modelId="{A24D7ECB-F0F5-4721-9A7D-6FB71B4DB446}" type="presOf" srcId="{D76029A8-7A9E-4EA1-8EAD-B93B1FD0E59A}" destId="{328E41F1-0157-4D14-9BB5-34F0B63326FD}" srcOrd="0" destOrd="0" presId="urn:microsoft.com/office/officeart/2005/8/layout/bList2#1"/>
    <dgm:cxn modelId="{C16E2F47-709B-4DCC-8A20-3F88E5F9AB7A}" type="presOf" srcId="{09775346-83A6-4DC6-98CE-08D880C3C91D}" destId="{67214F0F-DFAE-4865-A706-7F81B28507CD}" srcOrd="0" destOrd="0" presId="urn:microsoft.com/office/officeart/2005/8/layout/bList2#1"/>
    <dgm:cxn modelId="{B2FA0681-FD4A-41DE-95DF-EB8746CC9316}" type="presOf" srcId="{D0D4F0E6-34B1-488C-8AF8-A756D522E2A2}" destId="{3E5DFAA6-83B6-4AC0-B67C-0EF7EA87D008}" srcOrd="1" destOrd="0" presId="urn:microsoft.com/office/officeart/2005/8/layout/bList2#1"/>
    <dgm:cxn modelId="{BAB794CB-95EF-4C80-908C-E83930A6B1F4}" type="presOf" srcId="{D0D4F0E6-34B1-488C-8AF8-A756D522E2A2}" destId="{53B8206C-8ED8-4794-B3A2-F030ED2AD259}" srcOrd="0" destOrd="0" presId="urn:microsoft.com/office/officeart/2005/8/layout/bList2#1"/>
    <dgm:cxn modelId="{D5EE95A5-1508-4EBD-A54E-D9FFC9F90DB9}" type="presOf" srcId="{09775346-83A6-4DC6-98CE-08D880C3C91D}" destId="{3C001030-1B1F-4EF1-BA80-57BEDB494F3F}" srcOrd="1" destOrd="0" presId="urn:microsoft.com/office/officeart/2005/8/layout/bList2#1"/>
    <dgm:cxn modelId="{C979941E-1197-40AC-8BF7-6BB3B419BFB8}" type="presParOf" srcId="{3438F4CE-6854-4D3E-A704-A21F150177EC}" destId="{8986E6E6-7405-468F-A282-E7662691A83B}" srcOrd="0" destOrd="0" presId="urn:microsoft.com/office/officeart/2005/8/layout/bList2#1"/>
    <dgm:cxn modelId="{2380D8DD-E416-4FE7-B2EC-E4DD7AA8DAF5}" type="presParOf" srcId="{8986E6E6-7405-468F-A282-E7662691A83B}" destId="{8413DDB7-C7BD-48E3-B7E0-50084B26A867}" srcOrd="0" destOrd="0" presId="urn:microsoft.com/office/officeart/2005/8/layout/bList2#1"/>
    <dgm:cxn modelId="{54AD43FB-4E80-43F9-A3A9-14C927A2515B}" type="presParOf" srcId="{8986E6E6-7405-468F-A282-E7662691A83B}" destId="{67214F0F-DFAE-4865-A706-7F81B28507CD}" srcOrd="1" destOrd="0" presId="urn:microsoft.com/office/officeart/2005/8/layout/bList2#1"/>
    <dgm:cxn modelId="{0C4C25E5-E008-4A00-9577-AE0DCB31C21C}" type="presParOf" srcId="{8986E6E6-7405-468F-A282-E7662691A83B}" destId="{3C001030-1B1F-4EF1-BA80-57BEDB494F3F}" srcOrd="2" destOrd="0" presId="urn:microsoft.com/office/officeart/2005/8/layout/bList2#1"/>
    <dgm:cxn modelId="{76D179C6-1A4A-4CCE-BFFF-891C3C673131}" type="presParOf" srcId="{8986E6E6-7405-468F-A282-E7662691A83B}" destId="{1AA4D6B3-F733-4EE1-BF56-4325F4573CCF}" srcOrd="3" destOrd="0" presId="urn:microsoft.com/office/officeart/2005/8/layout/bList2#1"/>
    <dgm:cxn modelId="{CEC396CE-2B39-41B1-B0F3-C05922CF6AE1}" type="presParOf" srcId="{3438F4CE-6854-4D3E-A704-A21F150177EC}" destId="{328E41F1-0157-4D14-9BB5-34F0B63326FD}" srcOrd="1" destOrd="0" presId="urn:microsoft.com/office/officeart/2005/8/layout/bList2#1"/>
    <dgm:cxn modelId="{F85C01E7-F506-421F-9716-FBD3540DE0C9}" type="presParOf" srcId="{3438F4CE-6854-4D3E-A704-A21F150177EC}" destId="{F4503736-1F79-4C85-A73D-96C847FE2073}" srcOrd="2" destOrd="0" presId="urn:microsoft.com/office/officeart/2005/8/layout/bList2#1"/>
    <dgm:cxn modelId="{DF737277-DE49-4AA8-9A79-18C345628D45}" type="presParOf" srcId="{F4503736-1F79-4C85-A73D-96C847FE2073}" destId="{0F09B3A8-A25D-47AF-9486-44CDC7FE60FD}" srcOrd="0" destOrd="0" presId="urn:microsoft.com/office/officeart/2005/8/layout/bList2#1"/>
    <dgm:cxn modelId="{C0282B7C-4AD2-41B1-AF8E-F94AFFF4D4FB}" type="presParOf" srcId="{F4503736-1F79-4C85-A73D-96C847FE2073}" destId="{7CC25ADD-6546-4A34-B70A-30E768753AD2}" srcOrd="1" destOrd="0" presId="urn:microsoft.com/office/officeart/2005/8/layout/bList2#1"/>
    <dgm:cxn modelId="{32DED2D8-3E45-49F8-9174-040161DCC771}" type="presParOf" srcId="{F4503736-1F79-4C85-A73D-96C847FE2073}" destId="{0C807279-5915-430B-BC26-6C88CF2AD628}" srcOrd="2" destOrd="0" presId="urn:microsoft.com/office/officeart/2005/8/layout/bList2#1"/>
    <dgm:cxn modelId="{51F20B85-476D-4013-908C-027E6330A1F6}" type="presParOf" srcId="{F4503736-1F79-4C85-A73D-96C847FE2073}" destId="{315AE4E7-96BC-4D7D-B3CA-971D20F19E63}" srcOrd="3" destOrd="0" presId="urn:microsoft.com/office/officeart/2005/8/layout/bList2#1"/>
    <dgm:cxn modelId="{2B316B26-ACDC-4344-A7FA-34DDB76D023E}" type="presParOf" srcId="{3438F4CE-6854-4D3E-A704-A21F150177EC}" destId="{2F8FFC8D-BEEE-4E6A-B29A-1AB80A6731E2}" srcOrd="3" destOrd="0" presId="urn:microsoft.com/office/officeart/2005/8/layout/bList2#1"/>
    <dgm:cxn modelId="{1FB12C6C-7D09-4DAA-9EAD-369E1B1AE22B}" type="presParOf" srcId="{3438F4CE-6854-4D3E-A704-A21F150177EC}" destId="{155A58B6-7ED8-4F86-B151-1E490F130D37}" srcOrd="4" destOrd="0" presId="urn:microsoft.com/office/officeart/2005/8/layout/bList2#1"/>
    <dgm:cxn modelId="{AA14626A-DEBA-4ACC-81DE-1E55CD47132E}" type="presParOf" srcId="{155A58B6-7ED8-4F86-B151-1E490F130D37}" destId="{7341E327-9CA1-4D6D-8EDE-D4983640DF5C}" srcOrd="0" destOrd="0" presId="urn:microsoft.com/office/officeart/2005/8/layout/bList2#1"/>
    <dgm:cxn modelId="{D6434AEA-7703-488B-BC65-639D21A01671}" type="presParOf" srcId="{155A58B6-7ED8-4F86-B151-1E490F130D37}" destId="{53B8206C-8ED8-4794-B3A2-F030ED2AD259}" srcOrd="1" destOrd="0" presId="urn:microsoft.com/office/officeart/2005/8/layout/bList2#1"/>
    <dgm:cxn modelId="{1D2F739C-F6D5-45EB-8B3B-5D9A4F930A41}" type="presParOf" srcId="{155A58B6-7ED8-4F86-B151-1E490F130D37}" destId="{3E5DFAA6-83B6-4AC0-B67C-0EF7EA87D008}" srcOrd="2" destOrd="0" presId="urn:microsoft.com/office/officeart/2005/8/layout/bList2#1"/>
    <dgm:cxn modelId="{2996E7DF-FE67-4C61-AEFA-8DF7201C6ECA}" type="presParOf" srcId="{155A58B6-7ED8-4F86-B151-1E490F130D37}" destId="{16B44316-0CC1-4BB2-B507-4AF8AC83BA6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D3033-1DB7-4C69-805E-E9ABA2E5CD5C}">
      <dsp:nvSpPr>
        <dsp:cNvPr id="0" name=""/>
        <dsp:cNvSpPr/>
      </dsp:nvSpPr>
      <dsp:spPr>
        <a:xfrm>
          <a:off x="9083699" y="420125"/>
          <a:ext cx="188586" cy="349033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AE3DF-B97C-4799-B41D-FB30B7A30DF9}">
      <dsp:nvSpPr>
        <dsp:cNvPr id="0" name=""/>
        <dsp:cNvSpPr/>
      </dsp:nvSpPr>
      <dsp:spPr>
        <a:xfrm>
          <a:off x="1537072" y="420125"/>
          <a:ext cx="4904832" cy="3490333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8763C-B5ED-4EED-950D-DF5D4B9C09D7}">
      <dsp:nvSpPr>
        <dsp:cNvPr id="0" name=""/>
        <dsp:cNvSpPr/>
      </dsp:nvSpPr>
      <dsp:spPr>
        <a:xfrm>
          <a:off x="1396473" y="27695"/>
          <a:ext cx="4631023" cy="3301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584AF6-11D1-4BC9-A1EC-3BB9D74FDAC5}">
      <dsp:nvSpPr>
        <dsp:cNvPr id="0" name=""/>
        <dsp:cNvSpPr/>
      </dsp:nvSpPr>
      <dsp:spPr>
        <a:xfrm>
          <a:off x="1728828" y="3304633"/>
          <a:ext cx="4524489" cy="414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Директор: Ремизова Светлана Николаевна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8828" y="3304633"/>
        <a:ext cx="4524489" cy="414306"/>
      </dsp:txXfrm>
    </dsp:sp>
    <dsp:sp modelId="{6E63E6EF-29C1-4F05-9C64-756FC6BE2AD1}">
      <dsp:nvSpPr>
        <dsp:cNvPr id="0" name=""/>
        <dsp:cNvSpPr/>
      </dsp:nvSpPr>
      <dsp:spPr>
        <a:xfrm>
          <a:off x="6518059" y="218837"/>
          <a:ext cx="2471051" cy="3490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195256,                              Санкт-Петербург,                    ул. Верности, д.14, корп.4, литер 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Телефон, факс: 8(812)535-17-96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E-mail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                            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lyceum-95@yandex.ru</a:t>
          </a: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 сайта: 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http://www.lyceum95.ru/</a:t>
          </a: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8059" y="218837"/>
        <a:ext cx="2471051" cy="3490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D9CD2-07E4-49BA-AE81-9583B8A3839F}">
      <dsp:nvSpPr>
        <dsp:cNvPr id="0" name=""/>
        <dsp:cNvSpPr/>
      </dsp:nvSpPr>
      <dsp:spPr>
        <a:xfrm>
          <a:off x="262571" y="80502"/>
          <a:ext cx="1931186" cy="279489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690AAD-6464-4467-A915-875EBF865790}">
      <dsp:nvSpPr>
        <dsp:cNvPr id="0" name=""/>
        <dsp:cNvSpPr/>
      </dsp:nvSpPr>
      <dsp:spPr>
        <a:xfrm>
          <a:off x="546055" y="2334660"/>
          <a:ext cx="1718756" cy="5407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2017 год</a:t>
          </a:r>
          <a:endParaRPr lang="ru-RU" sz="2600" kern="1200" dirty="0"/>
        </a:p>
      </dsp:txBody>
      <dsp:txXfrm>
        <a:off x="546055" y="2334660"/>
        <a:ext cx="1718756" cy="540732"/>
      </dsp:txXfrm>
    </dsp:sp>
    <dsp:sp modelId="{113709CA-F7DA-4F9C-AE21-073EE2092056}">
      <dsp:nvSpPr>
        <dsp:cNvPr id="0" name=""/>
        <dsp:cNvSpPr/>
      </dsp:nvSpPr>
      <dsp:spPr>
        <a:xfrm>
          <a:off x="2502689" y="21835"/>
          <a:ext cx="1931186" cy="283172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211A1C-1D88-4989-8B11-25CF8BCBF7F7}">
      <dsp:nvSpPr>
        <dsp:cNvPr id="0" name=""/>
        <dsp:cNvSpPr/>
      </dsp:nvSpPr>
      <dsp:spPr>
        <a:xfrm>
          <a:off x="2608949" y="2334660"/>
          <a:ext cx="1718756" cy="5407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2017 год</a:t>
          </a:r>
          <a:endParaRPr lang="ru-RU" sz="2600" kern="1200" dirty="0"/>
        </a:p>
      </dsp:txBody>
      <dsp:txXfrm>
        <a:off x="2608949" y="2334660"/>
        <a:ext cx="1718756" cy="540732"/>
      </dsp:txXfrm>
    </dsp:sp>
    <dsp:sp modelId="{363CB19F-0AAD-4983-A087-C5BCC9AFE8CD}">
      <dsp:nvSpPr>
        <dsp:cNvPr id="0" name=""/>
        <dsp:cNvSpPr/>
      </dsp:nvSpPr>
      <dsp:spPr>
        <a:xfrm>
          <a:off x="4626995" y="290"/>
          <a:ext cx="1931186" cy="287481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BAB365-50C9-4455-9E0D-34DFC29E0532}">
      <dsp:nvSpPr>
        <dsp:cNvPr id="0" name=""/>
        <dsp:cNvSpPr/>
      </dsp:nvSpPr>
      <dsp:spPr>
        <a:xfrm>
          <a:off x="4722822" y="2334660"/>
          <a:ext cx="1718756" cy="5407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722822" y="2334660"/>
        <a:ext cx="1718756" cy="540732"/>
      </dsp:txXfrm>
    </dsp:sp>
    <dsp:sp modelId="{F3C83903-8DD3-45FB-B23D-BB55A07AB039}">
      <dsp:nvSpPr>
        <dsp:cNvPr id="0" name=""/>
        <dsp:cNvSpPr/>
      </dsp:nvSpPr>
      <dsp:spPr>
        <a:xfrm>
          <a:off x="6751300" y="21835"/>
          <a:ext cx="1931186" cy="283172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AC62A4-466D-4CD6-918C-EF54205B7DD6}">
      <dsp:nvSpPr>
        <dsp:cNvPr id="0" name=""/>
        <dsp:cNvSpPr/>
      </dsp:nvSpPr>
      <dsp:spPr>
        <a:xfrm>
          <a:off x="6943532" y="2334660"/>
          <a:ext cx="1718756" cy="5407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2017 год</a:t>
          </a:r>
          <a:endParaRPr lang="ru-RU" sz="2600" kern="1200" dirty="0"/>
        </a:p>
      </dsp:txBody>
      <dsp:txXfrm>
        <a:off x="6943532" y="2334660"/>
        <a:ext cx="1718756" cy="540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3DDB7-C7BD-48E3-B7E0-50084B26A867}">
      <dsp:nvSpPr>
        <dsp:cNvPr id="0" name=""/>
        <dsp:cNvSpPr/>
      </dsp:nvSpPr>
      <dsp:spPr>
        <a:xfrm>
          <a:off x="458809" y="995"/>
          <a:ext cx="1945398" cy="308394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1030-1B1F-4EF1-BA80-57BEDB494F3F}">
      <dsp:nvSpPr>
        <dsp:cNvPr id="0" name=""/>
        <dsp:cNvSpPr/>
      </dsp:nvSpPr>
      <dsp:spPr>
        <a:xfrm>
          <a:off x="468159" y="2747521"/>
          <a:ext cx="1693889" cy="337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Лучший издательский проект</a:t>
          </a:r>
          <a:endParaRPr lang="ru-RU" sz="900" b="1" kern="1200" dirty="0"/>
        </a:p>
      </dsp:txBody>
      <dsp:txXfrm>
        <a:off x="468159" y="2747521"/>
        <a:ext cx="1192879" cy="337423"/>
      </dsp:txXfrm>
    </dsp:sp>
    <dsp:sp modelId="{1AA4D6B3-F733-4EE1-BF56-4325F4573CCF}">
      <dsp:nvSpPr>
        <dsp:cNvPr id="0" name=""/>
        <dsp:cNvSpPr/>
      </dsp:nvSpPr>
      <dsp:spPr>
        <a:xfrm>
          <a:off x="1716170" y="2205891"/>
          <a:ext cx="918045" cy="87905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9B3A8-A25D-47AF-9486-44CDC7FE60FD}">
      <dsp:nvSpPr>
        <dsp:cNvPr id="0" name=""/>
        <dsp:cNvSpPr/>
      </dsp:nvSpPr>
      <dsp:spPr>
        <a:xfrm>
          <a:off x="2727472" y="55817"/>
          <a:ext cx="2073930" cy="301850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07279-5915-430B-BC26-6C88CF2AD628}">
      <dsp:nvSpPr>
        <dsp:cNvPr id="0" name=""/>
        <dsp:cNvSpPr/>
      </dsp:nvSpPr>
      <dsp:spPr>
        <a:xfrm>
          <a:off x="2713074" y="2738691"/>
          <a:ext cx="1693889" cy="3462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Лучший издательский проект </a:t>
          </a:r>
          <a:endParaRPr lang="ru-RU" sz="900" b="1" kern="1200" dirty="0"/>
        </a:p>
      </dsp:txBody>
      <dsp:txXfrm>
        <a:off x="2713074" y="2738691"/>
        <a:ext cx="1192879" cy="346253"/>
      </dsp:txXfrm>
    </dsp:sp>
    <dsp:sp modelId="{315AE4E7-96BC-4D7D-B3CA-971D20F19E63}">
      <dsp:nvSpPr>
        <dsp:cNvPr id="0" name=""/>
        <dsp:cNvSpPr/>
      </dsp:nvSpPr>
      <dsp:spPr>
        <a:xfrm>
          <a:off x="4055941" y="2245251"/>
          <a:ext cx="881335" cy="83969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1E327-9CA1-4D6D-8EDE-D4983640DF5C}">
      <dsp:nvSpPr>
        <dsp:cNvPr id="0" name=""/>
        <dsp:cNvSpPr/>
      </dsp:nvSpPr>
      <dsp:spPr>
        <a:xfrm>
          <a:off x="5127976" y="14613"/>
          <a:ext cx="1953173" cy="3070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DFAA6-83B6-4AC0-B67C-0EF7EA87D008}">
      <dsp:nvSpPr>
        <dsp:cNvPr id="0" name=""/>
        <dsp:cNvSpPr/>
      </dsp:nvSpPr>
      <dsp:spPr>
        <a:xfrm>
          <a:off x="5115518" y="2705546"/>
          <a:ext cx="1693889" cy="3793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Лучшее внеклассное мероприятие</a:t>
          </a:r>
          <a:endParaRPr lang="ru-RU" sz="900" b="1" kern="1200" dirty="0"/>
        </a:p>
      </dsp:txBody>
      <dsp:txXfrm>
        <a:off x="5115518" y="2705546"/>
        <a:ext cx="1192879" cy="379398"/>
      </dsp:txXfrm>
    </dsp:sp>
    <dsp:sp modelId="{16B44316-0CC1-4BB2-B507-4AF8AC83BA62}">
      <dsp:nvSpPr>
        <dsp:cNvPr id="0" name=""/>
        <dsp:cNvSpPr/>
      </dsp:nvSpPr>
      <dsp:spPr>
        <a:xfrm>
          <a:off x="6460072" y="2244000"/>
          <a:ext cx="876936" cy="84094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C1E98-7778-40C1-A904-EF4CF9C8FDF9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828-62EA-4598-AB9C-CE0C2950A3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45010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E8938-EF4A-470B-AAF1-2FE8406622CA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667F-8A48-4FAE-B11B-BA8604B857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86833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85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86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95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ГБОУ лицей № 95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4667F-8A48-4FAE-B11B-BA8604B8579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42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5BEAFD-2009-4003-A119-913584879CF3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935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BAF1-D4C7-461B-A846-C398EDE242F5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20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3205-5968-4A23-83F0-12DDFD8B5C73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448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B3C6-1617-4033-8AD4-ADCC53BC3961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30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E0E1-2FFC-46B8-885B-234856F9F4B5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36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E904-0809-4CA9-8CA6-77D2BC843019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4004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7759-BA78-41BE-A165-61F891AC5F06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5250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A991-E464-4025-A5F5-2BA0892C190B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130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4344-F209-471F-9F8B-FB05D74281DA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506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7CBC-D0EE-4D66-8DD4-8E3ABAABCA70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949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2FE69-7662-470A-97A9-7351A65A3863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9826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340C-ACFB-4802-9E5C-6541E90D9FE8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86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5505-E2EE-4C00-A720-533706857832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856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5FD1-0CB9-4DBC-B320-B8383A1A606E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02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24B9-0806-4D43-9D48-D7622CE1E81E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453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6375-1EB8-40B8-BAAD-6FE16AA61C7A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0821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798C-826A-4879-8A31-FA159D13608B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046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alpha val="69000"/>
                <a:lumMod val="57000"/>
                <a:lumOff val="43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37289C-2F78-444E-BF08-84CA36E50840}" type="datetime1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ru-RU" smtClean="0"/>
              <a:t>ГБОУ лицей № 95 Калининского района Санкт-Петербурга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D8E148-F6EA-4EF9-B72F-1CB9250A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42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44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5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lyceum95" TargetMode="External"/><Relationship Id="rId13" Type="http://schemas.openxmlformats.org/officeDocument/2006/relationships/image" Target="../media/image100.png"/><Relationship Id="rId3" Type="http://schemas.openxmlformats.org/officeDocument/2006/relationships/hyperlink" Target="http://www.lyceum95.ru/vosp_rab_gl.html" TargetMode="External"/><Relationship Id="rId7" Type="http://schemas.openxmlformats.org/officeDocument/2006/relationships/hyperlink" Target="https://&#1089;&#1087;&#1086;&#1088;&#1090;.&#1088;&#1076;&#1096;.&#1088;&#1092;/school/3886" TargetMode="External"/><Relationship Id="rId12" Type="http://schemas.openxmlformats.org/officeDocument/2006/relationships/image" Target="../media/image99.png"/><Relationship Id="rId2" Type="http://schemas.openxmlformats.org/officeDocument/2006/relationships/hyperlink" Target="http://www.lyceum95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artadobra.ru/sankt-peterburg/kalininskiy/25158/" TargetMode="External"/><Relationship Id="rId11" Type="http://schemas.openxmlformats.org/officeDocument/2006/relationships/hyperlink" Target="https://vk.com/club151395316" TargetMode="External"/><Relationship Id="rId5" Type="http://schemas.openxmlformats.org/officeDocument/2006/relationships/hyperlink" Target="https://sites.google.com/view/musey95/%D0%B3%D0%BB%D0%B0%D0%B2%D0%BD%D0%B0%D1%8F" TargetMode="External"/><Relationship Id="rId10" Type="http://schemas.openxmlformats.org/officeDocument/2006/relationships/hyperlink" Target="https://vk.com/doittogether95" TargetMode="External"/><Relationship Id="rId4" Type="http://schemas.openxmlformats.org/officeDocument/2006/relationships/hyperlink" Target="https://sites.google.com/view/zdorov95/%D0%B3%D0%BB%D0%B0%D0%B2%D0%BD%D0%B0%D1%8F" TargetMode="External"/><Relationship Id="rId9" Type="http://schemas.openxmlformats.org/officeDocument/2006/relationships/hyperlink" Target="https://vk.com/95media" TargetMode="External"/><Relationship Id="rId1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diagramDrawing" Target="../diagrams/drawing2.xml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jpeg"/><Relationship Id="rId3" Type="http://schemas.openxmlformats.org/officeDocument/2006/relationships/diagramData" Target="../diagrams/data2.xml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jpeg"/><Relationship Id="rId14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272" y="962568"/>
            <a:ext cx="9989128" cy="1672132"/>
          </a:xfrm>
        </p:spPr>
        <p:txBody>
          <a:bodyPr>
            <a:noAutofit/>
          </a:bodyPr>
          <a:lstStyle/>
          <a:p>
            <a:pPr marL="718820" indent="-179705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Презентация д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еятельности ГБОУ лицея № 95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сохранению и укреплению здоровья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формированию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здорового образа жизни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437" y="199958"/>
            <a:ext cx="11720945" cy="5201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Государственное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бюджетное общеобразовательное учреждение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лицей № 95 Калининского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1800" b="1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504838606"/>
              </p:ext>
            </p:extLst>
          </p:nvPr>
        </p:nvGraphicFramePr>
        <p:xfrm>
          <a:off x="741217" y="2503055"/>
          <a:ext cx="10663383" cy="391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0318" y="2634700"/>
            <a:ext cx="1505527" cy="150552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117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5250" y="408445"/>
            <a:ext cx="1084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Всероссийские конкурсы в рамках движения «Сделаем вместе!»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8891" cy="475529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92369" y="956605"/>
          <a:ext cx="11254154" cy="3251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7244"/>
                <a:gridCol w="6981513"/>
                <a:gridCol w="1871003"/>
                <a:gridCol w="1744394"/>
              </a:tblGrid>
              <a:tr h="970669"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Всероссийского конкурса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Победители регионального уровня (кол-во)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Победители федерального уровня (кол-во)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20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«Всероссийский экологический урок «Сделаем вместе!»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«Лидер» 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акции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«Наши герои»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«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Эколидер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акции «Вода и Здоровье»                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«Лидер» акции  «Русский Крым и Севастополь»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«Лидер» акции  «Здоровое питание – активное долголетие»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плакатов акции «Здоровое питание – активное долголетие»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4234" y="4183059"/>
            <a:ext cx="11226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ГБОУ лицей № 95 – победитель федерального этапа в номинации «Лучшее ОУ», 2017 г.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Пигорева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Т.И.– победитель федерального этапа в номинации «Лучший куратор Акции в ОУ», 2017 г.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 </a:t>
            </a:r>
          </a:p>
          <a:p>
            <a:pPr lvl="0"/>
            <a:endParaRPr lang="ru-RU" dirty="0"/>
          </a:p>
        </p:txBody>
      </p:sp>
      <p:pic>
        <p:nvPicPr>
          <p:cNvPr id="20" name="Рисунок 19" descr="wMq41LSmKF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37" y="4740812"/>
            <a:ext cx="3978155" cy="211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C:\Users\учитель\Desktop\Вода и здоровье\Акция, материал\вода-и-здоровь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2677" y="4758069"/>
            <a:ext cx="2640508" cy="209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C:\Users\Богдан\Desktop\Проект по воде\logo_doit-together_2800x14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7" y="4812568"/>
            <a:ext cx="3552335" cy="1848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3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4318" y="431178"/>
            <a:ext cx="5870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Профориентация школьников</a:t>
            </a:r>
            <a:endParaRPr lang="ru-RU" sz="32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1709" y="5024582"/>
            <a:ext cx="175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2017 год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6" y="0"/>
            <a:ext cx="12308891" cy="475529"/>
          </a:xfrm>
          <a:prstGeom prst="rect">
            <a:avLst/>
          </a:prstGeom>
        </p:spPr>
      </p:pic>
      <p:pic>
        <p:nvPicPr>
          <p:cNvPr id="1026" name="Picture 2" descr="C:\Users\учитель\Desktop\Школа здоровья\ГРАМОТЫ\Лабиринт профессий, 1 мест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74361"/>
            <a:ext cx="2015691" cy="2773180"/>
          </a:xfrm>
          <a:prstGeom prst="rect">
            <a:avLst/>
          </a:prstGeom>
          <a:noFill/>
        </p:spPr>
      </p:pic>
      <p:pic>
        <p:nvPicPr>
          <p:cNvPr id="1027" name="Picture 3" descr="C:\Users\учитель\Desktop\Школа здоровья\ГРАМОТЫ\Лабиринт профессий_2 мес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3830" y="974360"/>
            <a:ext cx="1993068" cy="2742947"/>
          </a:xfrm>
          <a:prstGeom prst="rect">
            <a:avLst/>
          </a:prstGeom>
          <a:noFill/>
        </p:spPr>
      </p:pic>
      <p:pic>
        <p:nvPicPr>
          <p:cNvPr id="1028" name="Picture 4" descr="C:\Users\учитель\Desktop\ВАЖНЫЕ документы\ВАЖНО\РЕМИЗОВОЙ\ПАЩЕНКО\САЙТ ВР\4_Профориентация\Грамоты\Кудинова К.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2727" y="959369"/>
            <a:ext cx="1990254" cy="2737008"/>
          </a:xfrm>
          <a:prstGeom prst="rect">
            <a:avLst/>
          </a:prstGeom>
          <a:noFill/>
        </p:spPr>
      </p:pic>
      <p:pic>
        <p:nvPicPr>
          <p:cNvPr id="1029" name="Picture 5" descr="C:\Users\учитель\Desktop\ВАЖНЫЕ документы\ВАЖНО\РЕМИЗОВОЙ\ПАЩЕНКО\САЙТ ВР\4_Профориентация\Грамоты\Позднова М.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6597" y="966720"/>
            <a:ext cx="1978702" cy="2721298"/>
          </a:xfrm>
          <a:prstGeom prst="rect">
            <a:avLst/>
          </a:prstGeom>
          <a:noFill/>
        </p:spPr>
      </p:pic>
      <p:pic>
        <p:nvPicPr>
          <p:cNvPr id="1030" name="Picture 6" descr="C:\Users\учитель\Desktop\ВАЖНЫЕ документы\ВАЖНО\РЕМИЗОВОЙ\ПАЩЕНКО\САЙТ ВР\4_Профориентация\Грамоты\Романова, 2 мест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3320" y="944382"/>
            <a:ext cx="1995053" cy="2743199"/>
          </a:xfrm>
          <a:prstGeom prst="rect">
            <a:avLst/>
          </a:prstGeom>
          <a:noFill/>
        </p:spPr>
      </p:pic>
      <p:pic>
        <p:nvPicPr>
          <p:cNvPr id="1031" name="Picture 7" descr="C:\Users\учитель\Desktop\ВАЖНЫЕ документы\ВАЖНО\РЕМИЗОВОЙ\ПАЩЕНКО\САЙТ ВР\4_Профориентация\Грамоты\Романова, Поздно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44783" y="906908"/>
            <a:ext cx="1978700" cy="2720713"/>
          </a:xfrm>
          <a:prstGeom prst="rect">
            <a:avLst/>
          </a:prstGeom>
          <a:noFill/>
        </p:spPr>
      </p:pic>
      <p:pic>
        <p:nvPicPr>
          <p:cNvPr id="1032" name="Picture 8" descr="C:\Users\учитель\Desktop\ВАЖНЫЕ документы\ВАЖНО\РЕМИЗОВОЙ\ПАЩЕНКО\САЙТ ВР\4_Профориентация\Грамоты\Кудинова К., 2 мест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23292" y="914401"/>
            <a:ext cx="1968708" cy="27069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2189" y="3597640"/>
            <a:ext cx="790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Темы презентаций: «Спортивный журналист», «Врач»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91112"/>
            <a:ext cx="49167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протяжении 8 лет в лицее формируется трудовой отряд, который занимается благоустройством территории, уборкой кабинетов.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Девиз: «Чистота – залог здоровья!»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/>
          <a:srcRect l="17966" b="14857"/>
          <a:stretch>
            <a:fillRect/>
          </a:stretch>
        </p:blipFill>
        <p:spPr bwMode="auto">
          <a:xfrm>
            <a:off x="7135318" y="4766872"/>
            <a:ext cx="2686370" cy="209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 descr="C:\Users\Genya\Pictures\DSC00824.JPG"/>
          <p:cNvPicPr>
            <a:picLocks noChangeAspect="1" noChangeArrowheads="1"/>
          </p:cNvPicPr>
          <p:nvPr/>
        </p:nvPicPr>
        <p:blipFill>
          <a:blip r:embed="rId12" cstate="print"/>
          <a:srcRect t="16150" b="9533"/>
          <a:stretch>
            <a:fillRect/>
          </a:stretch>
        </p:blipFill>
        <p:spPr bwMode="auto">
          <a:xfrm>
            <a:off x="10081639" y="4766873"/>
            <a:ext cx="2110361" cy="2091127"/>
          </a:xfrm>
          <a:prstGeom prst="rect">
            <a:avLst/>
          </a:prstGeom>
          <a:noFill/>
        </p:spPr>
      </p:pic>
      <p:pic>
        <p:nvPicPr>
          <p:cNvPr id="23" name="Picture 2" descr="C:\Users\Genya\Pictures\DSC00806.JPG"/>
          <p:cNvPicPr>
            <a:picLocks noChangeAspect="1" noChangeArrowheads="1"/>
          </p:cNvPicPr>
          <p:nvPr/>
        </p:nvPicPr>
        <p:blipFill>
          <a:blip r:embed="rId13" cstate="print"/>
          <a:srcRect t="12519" b="10973"/>
          <a:stretch>
            <a:fillRect/>
          </a:stretch>
        </p:blipFill>
        <p:spPr bwMode="auto">
          <a:xfrm>
            <a:off x="4874436" y="4781030"/>
            <a:ext cx="2036030" cy="207697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293495" y="4197246"/>
            <a:ext cx="801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Трудовой отряд на базе ГБОУ лицея № 95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2332" y="3630118"/>
            <a:ext cx="333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Лабиринт профессий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0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465" y="704538"/>
            <a:ext cx="11900535" cy="142406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СПОРТ.РДШ.РФ: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летопись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жизни каждой школы страны!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среди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СПб., 5 место в России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10.05.2020)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3200" y="5639784"/>
            <a:ext cx="11789699" cy="1016000"/>
          </a:xfrm>
        </p:spPr>
        <p:txBody>
          <a:bodyPr/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информационно-статистическая система, на которой объединен весь школьный спорт. Соревнования, турниры, прямые трансляции соревнований, спортивные рейтинги школ и школьников – все это сконцентрировано на одной платформе.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661"/>
            <a:ext cx="7250545" cy="3436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3137" t="2216" r="1931" b="-2216"/>
          <a:stretch/>
        </p:blipFill>
        <p:spPr>
          <a:xfrm>
            <a:off x="7326482" y="2156073"/>
            <a:ext cx="4865518" cy="3482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94" y="147316"/>
            <a:ext cx="12302794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1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65" t="21145" r="28271" b="38864"/>
          <a:stretch/>
        </p:blipFill>
        <p:spPr>
          <a:xfrm>
            <a:off x="0" y="424100"/>
            <a:ext cx="6243780" cy="300988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57" t="28185" r="25394" b="30414"/>
          <a:stretch/>
        </p:blipFill>
        <p:spPr>
          <a:xfrm>
            <a:off x="0" y="3966247"/>
            <a:ext cx="6239512" cy="289175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66" y="424100"/>
            <a:ext cx="6224833" cy="3042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843"/>
          <a:stretch/>
        </p:blipFill>
        <p:spPr>
          <a:xfrm>
            <a:off x="5854003" y="3966695"/>
            <a:ext cx="6337996" cy="2891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015" y="3227526"/>
            <a:ext cx="1163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учащихся в рамках акции «Здоровье. Экология. Спорт»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00" y="0"/>
            <a:ext cx="12308891" cy="475529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0" y="548640"/>
            <a:ext cx="267286" cy="22508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76423" y="520505"/>
            <a:ext cx="283699" cy="2110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6948" y="4065563"/>
            <a:ext cx="140677" cy="32355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889674" y="4018671"/>
            <a:ext cx="267286" cy="22508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8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5250" y="408445"/>
            <a:ext cx="1084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Безопасное поведение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8891" cy="475529"/>
          </a:xfrm>
          <a:prstGeom prst="rect">
            <a:avLst/>
          </a:prstGeom>
        </p:spPr>
      </p:pic>
      <p:pic>
        <p:nvPicPr>
          <p:cNvPr id="10" name="Picture 2" descr="C:\Users\учитель\Desktop\ВАЖНЫЕ ДОКУМЕНТЫ\ВАЖНО\РЕМИЗОВОЙ\ПАЩЕНКО\Безопасность, сайт\1_Пожарная безопасность\Грамоты\Антухевич, 1 место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48063"/>
            <a:ext cx="2406712" cy="3309937"/>
          </a:xfrm>
          <a:prstGeom prst="rect">
            <a:avLst/>
          </a:prstGeom>
          <a:noFill/>
        </p:spPr>
      </p:pic>
      <p:pic>
        <p:nvPicPr>
          <p:cNvPr id="12" name="Picture 3" descr="C:\Users\учитель\Desktop\ВАЖНЫЕ ДОКУМЕНТЫ\ВАЖНО\РЕМИЗОВОЙ\ПАЩЕНКО\Безопасность, сайт\1_Пожарная безопасность\Грамоты\Иванова, 1 место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6181" y="3548063"/>
            <a:ext cx="2406712" cy="3309937"/>
          </a:xfrm>
          <a:prstGeom prst="rect">
            <a:avLst/>
          </a:prstGeom>
          <a:noFill/>
        </p:spPr>
      </p:pic>
      <p:pic>
        <p:nvPicPr>
          <p:cNvPr id="15" name="Picture 4" descr="C:\Users\учитель\Desktop\ВАЖНЫЕ ДОКУМЕНТЫ\ВАЖНО\РЕМИЗОВОЙ\ПАЩЕНКО\Безопасность, сайт\1_Пожарная безопасность\Грамоты\Твардовская, 1 место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8753" y="3548148"/>
            <a:ext cx="2406650" cy="3309852"/>
          </a:xfrm>
          <a:prstGeom prst="rect">
            <a:avLst/>
          </a:prstGeom>
          <a:noFill/>
        </p:spPr>
      </p:pic>
      <p:pic>
        <p:nvPicPr>
          <p:cNvPr id="17" name="Picture 5" descr="C:\Users\учитель\Desktop\ВАЖНЫЕ ДОКУМЕНТЫ\ВАЖНО\РЕМИЗОВОЙ\ПАЩЕНКО\Безопасность, сайт\1_Пожарная безопасность\Грамоты\Щурик, 2 место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2740" y="3548148"/>
            <a:ext cx="2406650" cy="3309852"/>
          </a:xfrm>
          <a:prstGeom prst="rect">
            <a:avLst/>
          </a:prstGeom>
          <a:noFill/>
        </p:spPr>
      </p:pic>
      <p:pic>
        <p:nvPicPr>
          <p:cNvPr id="19" name="Picture 6" descr="C:\Users\учитель\Desktop\ВАЖНЫЕ ДОКУМЕНТЫ\ВАЖНО\РЕМИЗОВОЙ\ПАЩЕНКО\Безопасность, сайт\1_Пожарная безопасность\Грамоты\Дубовченко, 2 место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7937" y="3548148"/>
            <a:ext cx="2406650" cy="3309852"/>
          </a:xfrm>
          <a:prstGeom prst="rect">
            <a:avLst/>
          </a:prstGeom>
          <a:noFill/>
        </p:spPr>
      </p:pic>
      <p:pic>
        <p:nvPicPr>
          <p:cNvPr id="23" name="Picture 7" descr="C:\Users\учитель\Desktop\ВАЖНЫЕ ДОКУМЕНТЫ\ВАЖНО\РЕМИЗОВОЙ\ПАЩЕНКО\Безопасность, сайт\1_Пожарная безопасность\Грамоты\Пожарные 3 место младшая группа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5547" y="3548148"/>
            <a:ext cx="2406650" cy="3309852"/>
          </a:xfrm>
          <a:prstGeom prst="rect">
            <a:avLst/>
          </a:prstGeom>
          <a:noFill/>
        </p:spPr>
      </p:pic>
      <p:pic>
        <p:nvPicPr>
          <p:cNvPr id="24" name="Picture 8" descr="C:\Users\учитель\Desktop\ВАЖНЫЕ ДОКУМЕНТЫ\ВАЖНО\РЕМИЗОВОЙ\ПАЩЕНКО\Безопасность, сайт\1_Пожарная безопасность\Грамоты\Пожарные 3 место старшая группа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85350" y="3548148"/>
            <a:ext cx="2406650" cy="330985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274164" y="3132944"/>
            <a:ext cx="974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обеды в конкурсах и мероприятиях по пожарной безопасности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6230" y="916898"/>
            <a:ext cx="924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Профилактика детского дорожно-транспортного травматизма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983" y="509666"/>
            <a:ext cx="1945705" cy="26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Содержимое 7" descr="Конкурс о здоровье.png"/>
          <p:cNvPicPr>
            <a:picLocks noChangeAspect="1"/>
          </p:cNvPicPr>
          <p:nvPr/>
        </p:nvPicPr>
        <p:blipFill>
          <a:blip r:embed="rId12"/>
          <a:srcRect t="16480" r="5488" b="67895"/>
          <a:stretch>
            <a:fillRect/>
          </a:stretch>
        </p:blipFill>
        <p:spPr>
          <a:xfrm>
            <a:off x="2181046" y="1693888"/>
            <a:ext cx="6453289" cy="133412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2278505" y="1394084"/>
            <a:ext cx="650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Итоги районной Олимпиады «Красный, желтый, зеленый»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Содержимое 7" descr="Конкурс о здоровье.png"/>
          <p:cNvPicPr>
            <a:picLocks noChangeAspect="1"/>
          </p:cNvPicPr>
          <p:nvPr/>
        </p:nvPicPr>
        <p:blipFill>
          <a:blip r:embed="rId13"/>
          <a:srcRect t="66805" r="42396" b="2536"/>
          <a:stretch>
            <a:fillRect/>
          </a:stretch>
        </p:blipFill>
        <p:spPr>
          <a:xfrm>
            <a:off x="8424473" y="1214204"/>
            <a:ext cx="3767528" cy="169686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8804223" y="2788172"/>
            <a:ext cx="338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«Скорость – не главное!»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895" y="1186963"/>
            <a:ext cx="3530991" cy="248912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5870" y="1158827"/>
            <a:ext cx="3474721" cy="24683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780" y="1167811"/>
            <a:ext cx="3530992" cy="2499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880"/>
            <a:ext cx="12303005" cy="473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9" y="3786375"/>
            <a:ext cx="118168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«Карта Добра» </a:t>
            </a:r>
            <a:r>
              <a:rPr lang="en-US" sz="20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https://kartadobra.ru/ </a:t>
            </a:r>
            <a:r>
              <a:rPr lang="ru-RU" sz="20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добровольчества по средствам механизма социальной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публикации дела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по направлениям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(социальное, экологическое, спортивное, образовательное, культурное).</a:t>
            </a:r>
          </a:p>
          <a:p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волонтерские отряды лицея «Все вместе!» и «95медиа» стали победителями Всероссийского конкурса «Добро не уходит на каникулы!» Каждый отряд получил грант в размере 299 000 рублей на развитие добровольчества в школе. Акимов Георгий, 10А - победитель регионального конкурса «Юный доброволец - 2019». В 2020 году оба отряда стали победителями районных конкурсов: «Лучший волонтерский отряд» (куратор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Удахина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А.Г.) и «Лучший экологический отряд» (куратор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Пигорева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Т.И.)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3877" y="534573"/>
            <a:ext cx="772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Вовлечение лицеистов в добровольчество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3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2552" y="1948391"/>
            <a:ext cx="2666746" cy="3869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8773" y="1948391"/>
            <a:ext cx="2700002" cy="388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4457" y="1948391"/>
            <a:ext cx="2691724" cy="388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40" b="6651"/>
          <a:stretch/>
        </p:blipFill>
        <p:spPr>
          <a:xfrm>
            <a:off x="234427" y="4588475"/>
            <a:ext cx="305529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9" t="18159" r="806" b="1612"/>
          <a:stretch/>
        </p:blipFill>
        <p:spPr>
          <a:xfrm>
            <a:off x="217584" y="2559537"/>
            <a:ext cx="3049082" cy="183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0" t="36034" r="10412"/>
          <a:stretch/>
        </p:blipFill>
        <p:spPr>
          <a:xfrm>
            <a:off x="234427" y="502890"/>
            <a:ext cx="3009187" cy="186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474720" y="1097763"/>
            <a:ext cx="8525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Ежегодные благотворительные концерты  в ГБОУ школе – интернате № 9 для обучающихся с нарушениями опорно-двигательного аппарата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2036" y="6015357"/>
            <a:ext cx="8524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Цель: воспитание толерантного отношения к детям с ОВЗ.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43532" y="478301"/>
            <a:ext cx="7737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Духовно-нравственное воспитание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8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38" y="1084264"/>
            <a:ext cx="3990026" cy="50682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59" t="17694" r="34027" b="6646"/>
          <a:stretch/>
        </p:blipFill>
        <p:spPr>
          <a:xfrm>
            <a:off x="0" y="510561"/>
            <a:ext cx="4696176" cy="63824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8891" cy="475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6449" y="4249036"/>
            <a:ext cx="4992113" cy="2608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326" y="1084264"/>
            <a:ext cx="2783732" cy="30705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96176" y="521408"/>
            <a:ext cx="72323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газете МО Гражданка</a:t>
            </a:r>
            <a:endParaRPr lang="ru-RU" sz="32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11393606"/>
              </p:ext>
            </p:extLst>
          </p:nvPr>
        </p:nvGraphicFramePr>
        <p:xfrm>
          <a:off x="0" y="3334042"/>
          <a:ext cx="7765366" cy="334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8812"/>
            <a:ext cx="12308891" cy="4755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69495" y="591586"/>
            <a:ext cx="6604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этап конкурса «Учитель здоровья»</a:t>
            </a:r>
            <a:endParaRPr lang="ru-RU" sz="24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5877" y="4642338"/>
            <a:ext cx="4736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marL="457200" indent="-457200" algn="ctr">
              <a:buAutoNum type="arabicPlain" startAt="2018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год – 3 победителя;</a:t>
            </a:r>
          </a:p>
          <a:p>
            <a:pPr marL="457200" indent="-457200" algn="ctr">
              <a:buAutoNum type="arabicPlain" startAt="2018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год – 1 победитель, 2 лауреата;</a:t>
            </a:r>
          </a:p>
          <a:p>
            <a:pPr marL="457200" indent="-457200" algn="ctr">
              <a:buAutoNum type="arabicPlain" startAt="2018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год – 3 победителя,  </a:t>
            </a:r>
          </a:p>
          <a:p>
            <a:pPr marL="457200" indent="-457200"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 лауреат, 5 дипломантов. </a:t>
            </a:r>
          </a:p>
          <a:p>
            <a:pPr algn="ctr"/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07714" y="3459052"/>
            <a:ext cx="42044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к</a:t>
            </a:r>
            <a:r>
              <a:rPr lang="ru-RU" sz="24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онкурс «Образование. Культура. Духовность»</a:t>
            </a:r>
            <a:endParaRPr lang="ru-RU" sz="24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326" y="962190"/>
            <a:ext cx="11816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2018 год – Куприянова А.С., учитель физической культуры, участник конкурса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2018 год – </a:t>
            </a:r>
            <a:r>
              <a:rPr lang="ru-RU" altLang="ru-RU" sz="2200" dirty="0" err="1" smtClean="0">
                <a:latin typeface="Times New Roman" pitchFamily="18" charset="0"/>
                <a:cs typeface="Times New Roman" pitchFamily="18" charset="0"/>
              </a:rPr>
              <a:t>Пигорева</a:t>
            </a: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 Т.И., зам.директора по ВР,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лауреат в номинации «Методист»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2019 год – Никифорова В.А., учитель географии,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дипломант в номинации «Воспитатель ОУ»</a:t>
            </a:r>
          </a:p>
          <a:p>
            <a:pPr>
              <a:spcBef>
                <a:spcPct val="0"/>
              </a:spcBef>
            </a:pPr>
            <a:endParaRPr lang="ru-RU" alt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2020 год – </a:t>
            </a:r>
            <a:r>
              <a:rPr lang="ru-RU" altLang="ru-RU" sz="2200" dirty="0" err="1" smtClean="0">
                <a:latin typeface="Times New Roman" pitchFamily="18" charset="0"/>
                <a:cs typeface="Times New Roman" pitchFamily="18" charset="0"/>
              </a:rPr>
              <a:t>Русакова</a:t>
            </a: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 Н.М., 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 межрегионального конкурса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«Здоровое поколение»</a:t>
            </a:r>
          </a:p>
          <a:p>
            <a:pPr>
              <a:spcBef>
                <a:spcPct val="0"/>
              </a:spcBef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Выступление на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научно-практической конференции «На пути к школе здоровья: становление образовательной среды в контексте ФГОС» (Панкова Т.Д.,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Пигорева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Т.И.,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Русакова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Н.М.), 2018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1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90732" y="478136"/>
            <a:ext cx="11611429" cy="80403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Благодарственные письма от социальных партнеров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доровье в школе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3049"/>
          <a:stretch>
            <a:fillRect/>
          </a:stretch>
        </p:blipFill>
        <p:spPr>
          <a:xfrm>
            <a:off x="0" y="1293234"/>
            <a:ext cx="2848131" cy="4040188"/>
          </a:xfrm>
        </p:spPr>
      </p:pic>
      <p:pic>
        <p:nvPicPr>
          <p:cNvPr id="9" name="Содержимое 8" descr="На пути к школе здоровья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421"/>
          <a:stretch>
            <a:fillRect/>
          </a:stretch>
        </p:blipFill>
        <p:spPr>
          <a:xfrm>
            <a:off x="2351276" y="1850177"/>
            <a:ext cx="2850311" cy="4017277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94" y="147316"/>
            <a:ext cx="12302794" cy="4755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12081" y="6211669"/>
            <a:ext cx="78491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Здоровый учитель – здоровые дети!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учитель\Desktop\Шкоа здоровья\Грамоты\Грамоты_Сделаем вместе\Лучшее ОУ, 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3824" y="1321783"/>
            <a:ext cx="2712002" cy="372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7" descr="Благодарность коллективу.jpeg"/>
          <p:cNvPicPr>
            <a:picLocks noChangeAspect="1"/>
          </p:cNvPicPr>
          <p:nvPr/>
        </p:nvPicPr>
        <p:blipFill>
          <a:blip r:embed="rId6" cstate="print"/>
          <a:srcRect r="2998" b="2588"/>
          <a:stretch>
            <a:fillRect/>
          </a:stretch>
        </p:blipFill>
        <p:spPr>
          <a:xfrm>
            <a:off x="7056769" y="1754833"/>
            <a:ext cx="2875022" cy="397071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10028420" y="3432747"/>
            <a:ext cx="1648918" cy="899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4" descr="Эколог.тропа.jpeg"/>
          <p:cNvPicPr>
            <a:picLocks noChangeAspect="1"/>
          </p:cNvPicPr>
          <p:nvPr/>
        </p:nvPicPr>
        <p:blipFill>
          <a:blip r:embed="rId7" cstate="print"/>
          <a:srcRect r="2483"/>
          <a:stretch>
            <a:fillRect/>
          </a:stretch>
        </p:blipFill>
        <p:spPr>
          <a:xfrm>
            <a:off x="4723309" y="2399867"/>
            <a:ext cx="2846724" cy="401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62" y="934709"/>
            <a:ext cx="11973338" cy="1570384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владеет современными образовательными технологиями.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Почти все педагоги, а именно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53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из 55 человек (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96%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имеют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высшее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образование.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прошли профессиональную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переподготовку и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 педагогов прошли курсы повышения квалификации и по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 направлениям, в том числе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здоровьесбережению (всего 78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учителей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71461383"/>
              </p:ext>
            </p:extLst>
          </p:nvPr>
        </p:nvGraphicFramePr>
        <p:xfrm>
          <a:off x="6192738" y="2484923"/>
          <a:ext cx="5771823" cy="421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ГБОУ лицей № 95 Калининского района Санкт-Петербурга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03" y="2490798"/>
            <a:ext cx="5799042" cy="42054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8617" y="595534"/>
            <a:ext cx="823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ГБОУ лицея № 95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5" y="198995"/>
            <a:ext cx="1211324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2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6965" y="1107934"/>
            <a:ext cx="11955036" cy="5970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ицей № 95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www.lyceum95.ru/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работа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www.lyceum95.ru/vosp_rab_gl.html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здоровья» ГБОУ лицея № 95 Калининского района Санкт-Петербурга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://sites.google.com/view/zdorov95/%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D0%B3%D0%BB%D0%B0%D0%B2%D0%BD%D0%B0%D1%8F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музей «Память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ГБОУ лицея № 95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Калининского района Санкт-Петербурга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://sites.google.com/view/musey95/%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D0%B3%D0%BB%D0%B0%D0%B2%D0%BD%D0%B0%D1%8F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 95 на федеральном проекте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Добра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https://kartadobra.ru/sankt-peterburg/kalininskiy/25158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 95 на Спорт.рдш.рф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://xn--n1abebi.xn--d1axz.xn--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p1ai/school/3886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в ВК: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95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vk.com/lyceum95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МЕДИА (информационно-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медийный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отряд)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vk.com/95media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вместе! (экологический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лицея № 95)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vk.com/doittogether95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 (закрытая группа для учителей лицея № 95)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vk.com/club151395316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1" y="548853"/>
            <a:ext cx="10280072" cy="65649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сопровождение «Школы здоровья»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68812"/>
            <a:ext cx="12308891" cy="475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/>
          <a:srcRect t="17343" b="6382"/>
          <a:stretch/>
        </p:blipFill>
        <p:spPr>
          <a:xfrm>
            <a:off x="8805901" y="4114801"/>
            <a:ext cx="3386099" cy="209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2344" y="3837379"/>
            <a:ext cx="1379656" cy="12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8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10645"/>
            <a:ext cx="11201399" cy="76094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Социальные партнеры в области здоровьесбережения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Соц.партнеры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10"/>
          <a:stretch>
            <a:fillRect/>
          </a:stretch>
        </p:blipFill>
        <p:spPr>
          <a:xfrm>
            <a:off x="514350" y="1271588"/>
            <a:ext cx="7258049" cy="54588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025"/>
            <a:ext cx="12192000" cy="473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6713" y="1355271"/>
            <a:ext cx="40004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Лицей  № 95 активно взаимодействует не только с уже ставшими для нас почти родными социальными партнерами (которые представлены на слайде синим цветом), но и находится в активном поиске новых социальных партнеров. В тесном сотрудничестве нам удается реализовать интересные проекты. 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>
          <a:xfrm>
            <a:off x="2961717" y="3421727"/>
            <a:ext cx="6105694" cy="1291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445737" y="788101"/>
            <a:ext cx="9529617" cy="54996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9946" y="628105"/>
            <a:ext cx="9601200" cy="8045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лицея № 95 по здоровьесбережению</a:t>
            </a:r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3860"/>
          <a:stretch/>
        </p:blipFill>
        <p:spPr>
          <a:xfrm>
            <a:off x="265508" y="3121000"/>
            <a:ext cx="2449984" cy="175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t="2696"/>
          <a:stretch>
            <a:fillRect/>
          </a:stretch>
        </p:blipFill>
        <p:spPr>
          <a:xfrm>
            <a:off x="6375616" y="1392702"/>
            <a:ext cx="2598940" cy="1742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253" y="3114531"/>
            <a:ext cx="2548349" cy="175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141" y="1402435"/>
            <a:ext cx="2548349" cy="175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7091" y="5008601"/>
            <a:ext cx="2424789" cy="1613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5352" y="5006945"/>
            <a:ext cx="2426418" cy="16155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437" y="5006945"/>
            <a:ext cx="2426418" cy="16155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45" y="183121"/>
            <a:ext cx="12302794" cy="475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9079" y="5652972"/>
            <a:ext cx="2424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6367" y="5581731"/>
            <a:ext cx="2032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7339" y="5581731"/>
            <a:ext cx="2395936" cy="542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61717" y="3236687"/>
            <a:ext cx="6286189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это состояние полного физического, духовного и социального благополучия, а не только отсутствие болезней и физических </a:t>
            </a:r>
            <a:r>
              <a:rPr lang="ru-RU" sz="2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дефектов.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</a:t>
            </a:r>
            <a:r>
              <a:rPr lang="ru-RU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Всемирной организации здравоохранения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1" cstate="print"/>
          <a:srcRect b="25750"/>
          <a:stretch/>
        </p:blipFill>
        <p:spPr>
          <a:xfrm>
            <a:off x="2085303" y="5003779"/>
            <a:ext cx="876414" cy="81095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3831" y="5009120"/>
            <a:ext cx="877900" cy="81083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9932" y="5042189"/>
            <a:ext cx="877900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7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4" y="1174441"/>
            <a:ext cx="11507372" cy="137976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здоровья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многочисленной, составляет 69%. Группы здоровья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9 учащихся (1%). Каждая 8-ая семья в лицее является многодетной, а каждый 16-й ребенок воспитывается в неполной семье.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45759776"/>
              </p:ext>
            </p:extLst>
          </p:nvPr>
        </p:nvGraphicFramePr>
        <p:xfrm>
          <a:off x="6165955" y="2523368"/>
          <a:ext cx="5804372" cy="4252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18850" y="714463"/>
            <a:ext cx="979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Медико-психолого-педагогическое сопровождение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49" y="2523368"/>
            <a:ext cx="5843815" cy="4252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015"/>
            <a:ext cx="12302794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7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6207" y="3173517"/>
            <a:ext cx="8292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Материально-техническая </a:t>
            </a:r>
            <a:r>
              <a:rPr lang="ru-RU" sz="32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база лицея № 95</a:t>
            </a:r>
            <a:endParaRPr lang="ru-RU" sz="32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4" y="736444"/>
            <a:ext cx="3033485" cy="2192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74" y="134817"/>
            <a:ext cx="12308891" cy="475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692" y="3755655"/>
            <a:ext cx="4182269" cy="2875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74" y="3769689"/>
            <a:ext cx="3819954" cy="2931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299" y="3795297"/>
            <a:ext cx="3744056" cy="2880042"/>
          </a:xfrm>
          <a:prstGeom prst="rect">
            <a:avLst/>
          </a:prstGeom>
        </p:spPr>
      </p:pic>
      <p:pic>
        <p:nvPicPr>
          <p:cNvPr id="13" name="Содержимое 4" descr="DSC_0570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r="2817"/>
          <a:stretch>
            <a:fillRect/>
          </a:stretch>
        </p:blipFill>
        <p:spPr>
          <a:xfrm>
            <a:off x="3047999" y="870858"/>
            <a:ext cx="3315731" cy="226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883" y="711200"/>
            <a:ext cx="2937665" cy="2203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3"/>
          <a:stretch>
            <a:fillRect/>
          </a:stretch>
        </p:blipFill>
        <p:spPr>
          <a:xfrm>
            <a:off x="8732636" y="981848"/>
            <a:ext cx="3052964" cy="214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208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4608" y="3189212"/>
            <a:ext cx="78239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Тематические стенды в коридорах лицея</a:t>
            </a:r>
            <a:endParaRPr lang="ru-RU" sz="32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074846622"/>
              </p:ext>
            </p:extLst>
          </p:nvPr>
        </p:nvGraphicFramePr>
        <p:xfrm>
          <a:off x="431239" y="166256"/>
          <a:ext cx="11760761" cy="2942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890" y="638389"/>
            <a:ext cx="3465285" cy="259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812"/>
            <a:ext cx="12308891" cy="475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rcRect l="2465"/>
          <a:stretch>
            <a:fillRect/>
          </a:stretch>
        </p:blipFill>
        <p:spPr>
          <a:xfrm>
            <a:off x="4088856" y="644577"/>
            <a:ext cx="3624327" cy="2577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5"/>
          <a:stretch/>
        </p:blipFill>
        <p:spPr>
          <a:xfrm>
            <a:off x="367701" y="3910818"/>
            <a:ext cx="3532306" cy="274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"/>
          <a:stretch>
            <a:fillRect/>
          </a:stretch>
        </p:blipFill>
        <p:spPr>
          <a:xfrm>
            <a:off x="4262511" y="3896866"/>
            <a:ext cx="3615397" cy="276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532" y="3854548"/>
            <a:ext cx="3742005" cy="280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6" descr="zn5MycyZTm8.jpg"/>
          <p:cNvPicPr>
            <a:picLocks noGrp="1" noChangeAspect="1"/>
          </p:cNvPicPr>
          <p:nvPr>
            <p:ph sz="half" idx="4294967295"/>
          </p:nvPr>
        </p:nvPicPr>
        <p:blipFill>
          <a:blip r:embed="rId13"/>
          <a:srcRect l="2284" t="4344" b="6413"/>
          <a:stretch>
            <a:fillRect/>
          </a:stretch>
        </p:blipFill>
        <p:spPr>
          <a:xfrm>
            <a:off x="8072894" y="644576"/>
            <a:ext cx="3721028" cy="254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881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5" y="3895318"/>
            <a:ext cx="5675868" cy="2767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58" y="3895318"/>
            <a:ext cx="5535648" cy="2755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65" y="499474"/>
            <a:ext cx="5553937" cy="2920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377" y="499474"/>
            <a:ext cx="5553937" cy="2920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" y="3419711"/>
            <a:ext cx="1202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уровня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качеством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услуг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8" y="1585"/>
            <a:ext cx="1211380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94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Содержимое 5" descr="ПЛАКАТЫ К здоровью через экологию  2.tif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10154" b="2769"/>
          <a:stretch>
            <a:fillRect/>
          </a:stretch>
        </p:blipFill>
        <p:spPr>
          <a:xfrm>
            <a:off x="6348972" y="997527"/>
            <a:ext cx="5577020" cy="5860473"/>
          </a:xfrm>
        </p:spPr>
      </p:pic>
      <p:pic>
        <p:nvPicPr>
          <p:cNvPr id="120835" name="Содержимое 6" descr="ПЛАКАТЫ К здоровью через экологию.tif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10153" b="2564"/>
          <a:stretch>
            <a:fillRect/>
          </a:stretch>
        </p:blipFill>
        <p:spPr>
          <a:xfrm>
            <a:off x="361769" y="1011382"/>
            <a:ext cx="5741600" cy="584661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1" y="0"/>
            <a:ext cx="11987499" cy="379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144" y="277091"/>
            <a:ext cx="11015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Экологическое воспитание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Школьный проект «К здоровью – через экологию!» (стендовый доклад)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2057</TotalTime>
  <Words>1015</Words>
  <Application>Microsoft Office PowerPoint</Application>
  <PresentationFormat>Произвольный</PresentationFormat>
  <Paragraphs>135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Натуральные материалы</vt:lpstr>
      <vt:lpstr>  Презентация деятельности ГБОУ лицея № 95  по сохранению и укреплению здоровья,  формированию здорового образа жизни обучающихся    </vt:lpstr>
      <vt:lpstr>Педагогический коллектив владеет современными образовательными технологиями. Почти все педагоги, а именно 53 из 55 человек (96%) имеют высшее образование. 4 педагога прошли профессиональную переподготовку и 39 педагогов прошли курсы повышения квалификации и по различным направлениям, в том числе и по здоровьесбережению (всего 78% учителей).</vt:lpstr>
      <vt:lpstr>Социальные партнеры в области здоровьесбережения</vt:lpstr>
      <vt:lpstr>Деятельность лицея № 95 по здоровьесбережению:</vt:lpstr>
      <vt:lpstr>Группа здоровья II является многочисленной, составляет 69%. Группы здоровья IV и V имеет 9 учащихся (1%). Каждая 8-ая семья в лицее является многодетной, а каждый 16-й ребенок воспитывается в неполной семье.</vt:lpstr>
      <vt:lpstr>Слайд 6</vt:lpstr>
      <vt:lpstr>Слайд 7</vt:lpstr>
      <vt:lpstr>Слайд 8</vt:lpstr>
      <vt:lpstr>Слайд 9</vt:lpstr>
      <vt:lpstr>Слайд 10</vt:lpstr>
      <vt:lpstr>Слайд 11</vt:lpstr>
      <vt:lpstr>Спортивно-оздоровительное воспитание   СПОРТ.РДШ.РФ: летопись спортивной жизни каждой школы страны! 1 место среди школ СПб., 5 место в России (на 10.05.2020) </vt:lpstr>
      <vt:lpstr>Слайд 13</vt:lpstr>
      <vt:lpstr>Слайд 14</vt:lpstr>
      <vt:lpstr>Слайд 15</vt:lpstr>
      <vt:lpstr>Слайд 16</vt:lpstr>
      <vt:lpstr>Слайд 17</vt:lpstr>
      <vt:lpstr>Слайд 18</vt:lpstr>
      <vt:lpstr>Благодарственные письма от социальных партнеров</vt:lpstr>
      <vt:lpstr>Информационно-методическое сопровождение «Школы здоровья»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210</cp:revision>
  <dcterms:created xsi:type="dcterms:W3CDTF">2020-04-23T21:24:04Z</dcterms:created>
  <dcterms:modified xsi:type="dcterms:W3CDTF">2020-05-17T22:46:14Z</dcterms:modified>
</cp:coreProperties>
</file>